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64" r:id="rId3"/>
    <p:sldId id="258" r:id="rId4"/>
    <p:sldId id="265" r:id="rId5"/>
    <p:sldId id="266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88349B-5ED9-4004-A266-333B9056F91B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E5D9D2-DB46-4C5C-B594-2F80E5BEC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111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B41EF-58AE-4F33-B45E-4C7229FE8356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944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9B1-E32E-4F64-9542-EC09E600E61C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AE2E-40D9-4511-B24C-86C1F24CB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037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9B1-E32E-4F64-9542-EC09E600E61C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AE2E-40D9-4511-B24C-86C1F24CB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460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9B1-E32E-4F64-9542-EC09E600E61C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AE2E-40D9-4511-B24C-86C1F24CB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410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9B1-E32E-4F64-9542-EC09E600E61C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AE2E-40D9-4511-B24C-86C1F24CB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77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9B1-E32E-4F64-9542-EC09E600E61C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AE2E-40D9-4511-B24C-86C1F24CB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103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9B1-E32E-4F64-9542-EC09E600E61C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AE2E-40D9-4511-B24C-86C1F24CB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281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9B1-E32E-4F64-9542-EC09E600E61C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AE2E-40D9-4511-B24C-86C1F24CB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634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9B1-E32E-4F64-9542-EC09E600E61C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AE2E-40D9-4511-B24C-86C1F24CB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127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9B1-E32E-4F64-9542-EC09E600E61C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AE2E-40D9-4511-B24C-86C1F24CB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332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9B1-E32E-4F64-9542-EC09E600E61C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AE2E-40D9-4511-B24C-86C1F24CB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229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9B1-E32E-4F64-9542-EC09E600E61C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0AE2E-40D9-4511-B24C-86C1F24CB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85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629B1-E32E-4F64-9542-EC09E600E61C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0AE2E-40D9-4511-B24C-86C1F24CB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835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05800" cy="99060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 eaLnBrk="1" hangingPunct="1"/>
            <a:r>
              <a:rPr lang="en-US" altLang="en-US" sz="3200" b="1" dirty="0" smtClean="0">
                <a:solidFill>
                  <a:schemeClr val="accent1"/>
                </a:solidFill>
              </a:rPr>
              <a:t>Me llamo ___________		 Clase 601</a:t>
            </a:r>
            <a:br>
              <a:rPr lang="en-US" altLang="en-US" sz="3200" b="1" dirty="0" smtClean="0">
                <a:solidFill>
                  <a:schemeClr val="accent1"/>
                </a:solidFill>
              </a:rPr>
            </a:br>
            <a:r>
              <a:rPr lang="en-US" altLang="en-US" sz="3200" b="1" dirty="0" smtClean="0">
                <a:solidFill>
                  <a:schemeClr val="accent1"/>
                </a:solidFill>
              </a:rPr>
              <a:t>La fecha es </a:t>
            </a:r>
            <a:r>
              <a:rPr lang="en-US" altLang="en-US" sz="3200" b="1" smtClean="0">
                <a:solidFill>
                  <a:schemeClr val="accent1"/>
                </a:solidFill>
              </a:rPr>
              <a:t>el 10 </a:t>
            </a:r>
            <a:r>
              <a:rPr lang="en-US" altLang="en-US" sz="3200" b="1" dirty="0" smtClean="0">
                <a:solidFill>
                  <a:schemeClr val="accent1"/>
                </a:solidFill>
              </a:rPr>
              <a:t>de </a:t>
            </a:r>
            <a:r>
              <a:rPr lang="en-US" altLang="en-US" sz="3200" b="1" dirty="0" err="1" smtClean="0">
                <a:solidFill>
                  <a:schemeClr val="accent1"/>
                </a:solidFill>
              </a:rPr>
              <a:t>octubre</a:t>
            </a:r>
            <a:r>
              <a:rPr lang="en-US" altLang="en-US" sz="3200" b="1" dirty="0" smtClean="0">
                <a:solidFill>
                  <a:schemeClr val="accent1"/>
                </a:solidFill>
              </a:rPr>
              <a:t> del 2017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305800" cy="4419600"/>
          </a:xfrm>
        </p:spPr>
        <p:txBody>
          <a:bodyPr/>
          <a:lstStyle/>
          <a:p>
            <a:pPr marL="838200" indent="-838200" eaLnBrk="1" hangingPunct="1">
              <a:spcBef>
                <a:spcPts val="0"/>
              </a:spcBef>
              <a:buFont typeface="Wingdings" pitchFamily="2" charset="2"/>
              <a:buNone/>
            </a:pPr>
            <a:r>
              <a:rPr lang="es-ES_tradnl" altLang="en-US" sz="2800" b="1" dirty="0" smtClean="0">
                <a:solidFill>
                  <a:srgbClr val="FF0000"/>
                </a:solidFill>
              </a:rPr>
              <a:t>Propósito # 13: </a:t>
            </a:r>
            <a:r>
              <a:rPr lang="es-ES" altLang="en-US" sz="2800" dirty="0" smtClean="0"/>
              <a:t>¿Qué estudias en la escuela?</a:t>
            </a:r>
          </a:p>
          <a:p>
            <a:pPr marL="838200" indent="-838200" eaLnBrk="1" hangingPunct="1">
              <a:spcBef>
                <a:spcPts val="0"/>
              </a:spcBef>
              <a:buFont typeface="Wingdings" pitchFamily="2" charset="2"/>
              <a:buNone/>
            </a:pPr>
            <a:r>
              <a:rPr lang="es-ES" altLang="en-US" sz="2400" b="1" i="1" dirty="0" smtClean="0">
                <a:solidFill>
                  <a:srgbClr val="92D050"/>
                </a:solidFill>
              </a:rPr>
              <a:t>L.O: to </a:t>
            </a:r>
            <a:r>
              <a:rPr lang="es-ES" altLang="en-US" sz="2400" b="1" i="1" dirty="0" err="1" smtClean="0">
                <a:solidFill>
                  <a:srgbClr val="92D050"/>
                </a:solidFill>
              </a:rPr>
              <a:t>practice</a:t>
            </a:r>
            <a:r>
              <a:rPr lang="es-ES" altLang="en-US" sz="2400" b="1" i="1" dirty="0" smtClean="0">
                <a:solidFill>
                  <a:srgbClr val="92D050"/>
                </a:solidFill>
              </a:rPr>
              <a:t> </a:t>
            </a:r>
            <a:r>
              <a:rPr lang="es-ES" altLang="en-US" sz="2400" b="1" i="1" dirty="0" err="1" smtClean="0">
                <a:solidFill>
                  <a:srgbClr val="92D050"/>
                </a:solidFill>
              </a:rPr>
              <a:t>adjectives</a:t>
            </a:r>
            <a:r>
              <a:rPr lang="es-ES" altLang="en-US" sz="2400" b="1" i="1" dirty="0" smtClean="0">
                <a:solidFill>
                  <a:srgbClr val="92D050"/>
                </a:solidFill>
              </a:rPr>
              <a:t> &amp; </a:t>
            </a:r>
            <a:r>
              <a:rPr lang="es-ES" altLang="en-US" sz="2400" b="1" i="1" dirty="0" err="1" smtClean="0">
                <a:solidFill>
                  <a:srgbClr val="92D050"/>
                </a:solidFill>
              </a:rPr>
              <a:t>school</a:t>
            </a:r>
            <a:r>
              <a:rPr lang="es-ES" altLang="en-US" sz="2400" b="1" i="1" dirty="0" smtClean="0">
                <a:solidFill>
                  <a:srgbClr val="92D050"/>
                </a:solidFill>
              </a:rPr>
              <a:t> </a:t>
            </a:r>
            <a:r>
              <a:rPr lang="es-ES" altLang="en-US" sz="2400" b="1" i="1" dirty="0" err="1" smtClean="0">
                <a:solidFill>
                  <a:srgbClr val="92D050"/>
                </a:solidFill>
              </a:rPr>
              <a:t>vocabulary</a:t>
            </a:r>
            <a:endParaRPr lang="es-ES" altLang="en-US" sz="2800" b="1" i="1" dirty="0" smtClean="0">
              <a:solidFill>
                <a:srgbClr val="92D050"/>
              </a:solidFill>
            </a:endParaRPr>
          </a:p>
          <a:p>
            <a:pPr marL="838200" indent="-838200" eaLnBrk="1" hangingPunct="1">
              <a:spcBef>
                <a:spcPts val="0"/>
              </a:spcBef>
              <a:buFont typeface="Wingdings" pitchFamily="2" charset="2"/>
              <a:buNone/>
            </a:pPr>
            <a:r>
              <a:rPr lang="es-ES" altLang="en-US" sz="2800" b="1" dirty="0" smtClean="0">
                <a:solidFill>
                  <a:srgbClr val="FF0000"/>
                </a:solidFill>
              </a:rPr>
              <a:t>Actividad Inicial:</a:t>
            </a:r>
          </a:p>
          <a:p>
            <a:pPr eaLnBrk="1" hangingPunct="1">
              <a:spcBef>
                <a:spcPts val="0"/>
              </a:spcBef>
            </a:pPr>
            <a:r>
              <a:rPr lang="es-ES" altLang="en-US" sz="2800" dirty="0" err="1" smtClean="0"/>
              <a:t>Write</a:t>
            </a:r>
            <a:r>
              <a:rPr lang="es-ES" altLang="en-US" sz="2800" dirty="0" smtClean="0"/>
              <a:t> </a:t>
            </a:r>
            <a:r>
              <a:rPr lang="es-ES" altLang="en-US" sz="2800" dirty="0"/>
              <a:t>a</a:t>
            </a:r>
            <a:r>
              <a:rPr lang="es-ES" altLang="en-US" sz="2800" dirty="0" smtClean="0"/>
              <a:t> </a:t>
            </a:r>
            <a:r>
              <a:rPr lang="es-ES" altLang="en-US" sz="2800" dirty="0" err="1" smtClean="0"/>
              <a:t>Spanish</a:t>
            </a:r>
            <a:r>
              <a:rPr lang="es-ES" altLang="en-US" sz="2800" dirty="0" smtClean="0"/>
              <a:t> </a:t>
            </a:r>
            <a:r>
              <a:rPr lang="es-ES" altLang="en-US" sz="2800" dirty="0" err="1" smtClean="0"/>
              <a:t>sentence</a:t>
            </a:r>
            <a:r>
              <a:rPr lang="es-ES" altLang="en-US" sz="2800" dirty="0" smtClean="0"/>
              <a:t> </a:t>
            </a:r>
            <a:r>
              <a:rPr lang="es-ES" altLang="en-US" sz="2800" dirty="0" err="1" smtClean="0"/>
              <a:t>describing</a:t>
            </a:r>
            <a:r>
              <a:rPr lang="es-ES" altLang="en-US" sz="2800" dirty="0" smtClean="0"/>
              <a:t> </a:t>
            </a:r>
            <a:r>
              <a:rPr lang="es-ES" altLang="en-US" sz="2800" dirty="0" err="1" smtClean="0"/>
              <a:t>each</a:t>
            </a:r>
            <a:r>
              <a:rPr lang="es-ES" altLang="en-US" sz="2800" dirty="0" smtClean="0"/>
              <a:t> </a:t>
            </a:r>
            <a:r>
              <a:rPr lang="es-ES" altLang="en-US" sz="2800" dirty="0" err="1" smtClean="0"/>
              <a:t>person</a:t>
            </a:r>
            <a:r>
              <a:rPr lang="es-ES" altLang="en-US" sz="2800" dirty="0" smtClean="0"/>
              <a:t>, </a:t>
            </a:r>
            <a:r>
              <a:rPr lang="es-ES" altLang="en-US" sz="2800" dirty="0" err="1" smtClean="0"/>
              <a:t>using</a:t>
            </a:r>
            <a:r>
              <a:rPr lang="es-ES" altLang="en-US" sz="2800" dirty="0" smtClean="0"/>
              <a:t> 2 </a:t>
            </a:r>
            <a:r>
              <a:rPr lang="es-ES" altLang="en-US" sz="2800" dirty="0" err="1" smtClean="0"/>
              <a:t>adjectives</a:t>
            </a:r>
            <a:r>
              <a:rPr lang="es-ES_tradnl" altLang="en-US" sz="2800" dirty="0" smtClean="0"/>
              <a:t> </a:t>
            </a:r>
          </a:p>
        </p:txBody>
      </p:sp>
      <p:sp>
        <p:nvSpPr>
          <p:cNvPr id="4" name="AutoShape 2" descr="Image result for dwayne johns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3429000"/>
            <a:ext cx="502061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9900"/>
                </a:solidFill>
              </a:rPr>
              <a:t>1.</a:t>
            </a:r>
          </a:p>
        </p:txBody>
      </p:sp>
      <p:pic>
        <p:nvPicPr>
          <p:cNvPr id="24" name="Picture 8" descr="http://cdn03.cdn.justjared.com/wp-content/uploads/2016/02/hart-oscars/kevin-hart-eniko-2016-oscars-0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1" b="13333"/>
          <a:stretch/>
        </p:blipFill>
        <p:spPr bwMode="auto">
          <a:xfrm>
            <a:off x="7069808" y="3399856"/>
            <a:ext cx="2057400" cy="225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6994337" y="3424535"/>
            <a:ext cx="595035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</a:p>
        </p:txBody>
      </p:sp>
      <p:sp>
        <p:nvSpPr>
          <p:cNvPr id="2" name="AutoShape 2" descr="Image result for gal gado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3505759"/>
            <a:ext cx="184785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71031"/>
            <a:ext cx="23622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4495800" y="3453825"/>
            <a:ext cx="502061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9900"/>
                </a:solidFill>
              </a:rPr>
              <a:t>3.</a:t>
            </a:r>
          </a:p>
        </p:txBody>
      </p:sp>
      <p:sp>
        <p:nvSpPr>
          <p:cNvPr id="5" name="AutoShape 6" descr="Image result for vin diesel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9" r="16503"/>
          <a:stretch/>
        </p:blipFill>
        <p:spPr bwMode="auto">
          <a:xfrm>
            <a:off x="2667000" y="3505759"/>
            <a:ext cx="1775031" cy="252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590800" y="3429000"/>
            <a:ext cx="53339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</a:p>
        </p:txBody>
      </p:sp>
    </p:spTree>
    <p:extLst>
      <p:ext uri="{BB962C8B-B14F-4D97-AF65-F5344CB8AC3E}">
        <p14:creationId xmlns:p14="http://schemas.microsoft.com/office/powerpoint/2010/main" val="309596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-228600"/>
            <a:ext cx="9220200" cy="1143000"/>
          </a:xfrm>
        </p:spPr>
        <p:txBody>
          <a:bodyPr/>
          <a:lstStyle/>
          <a:p>
            <a:r>
              <a:rPr lang="en-US" sz="4000" dirty="0" err="1" smtClean="0">
                <a:solidFill>
                  <a:srgbClr val="FF0000"/>
                </a:solidFill>
              </a:rPr>
              <a:t>Vocabulario</a:t>
            </a:r>
            <a:r>
              <a:rPr lang="en-US" sz="4000" dirty="0" smtClean="0">
                <a:solidFill>
                  <a:srgbClr val="FF0000"/>
                </a:solidFill>
              </a:rPr>
              <a:t>: Las </a:t>
            </a:r>
            <a:r>
              <a:rPr lang="en-US" sz="4000" dirty="0" err="1">
                <a:solidFill>
                  <a:srgbClr val="FF0000"/>
                </a:solidFill>
              </a:rPr>
              <a:t>c</a:t>
            </a:r>
            <a:r>
              <a:rPr lang="en-US" sz="4000" dirty="0" err="1" smtClean="0">
                <a:solidFill>
                  <a:srgbClr val="FF0000"/>
                </a:solidFill>
              </a:rPr>
              <a:t>lases</a:t>
            </a:r>
            <a:r>
              <a:rPr lang="en-US" sz="4000" dirty="0" smtClean="0">
                <a:solidFill>
                  <a:srgbClr val="FF0000"/>
                </a:solidFill>
              </a:rPr>
              <a:t> en la </a:t>
            </a:r>
            <a:r>
              <a:rPr lang="en-US" sz="4000" dirty="0" err="1" smtClean="0">
                <a:solidFill>
                  <a:srgbClr val="FF0000"/>
                </a:solidFill>
              </a:rPr>
              <a:t>escuela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36" y="533400"/>
            <a:ext cx="8956964" cy="5715000"/>
          </a:xfrm>
        </p:spPr>
        <p:txBody>
          <a:bodyPr>
            <a:noAutofit/>
          </a:bodyPr>
          <a:lstStyle/>
          <a:p>
            <a:r>
              <a:rPr lang="es-ES_tradnl" sz="2800" dirty="0" smtClean="0"/>
              <a:t>Matemáticas</a:t>
            </a:r>
          </a:p>
          <a:p>
            <a:pPr lvl="1"/>
            <a:r>
              <a:rPr lang="es-ES_tradnl" sz="2400" dirty="0" smtClean="0"/>
              <a:t>Taller de matemáticas</a:t>
            </a:r>
          </a:p>
          <a:p>
            <a:r>
              <a:rPr lang="es-ES_tradnl" sz="2800" dirty="0" smtClean="0"/>
              <a:t>Ciencias </a:t>
            </a:r>
          </a:p>
          <a:p>
            <a:r>
              <a:rPr lang="es-ES_tradnl" sz="2800" dirty="0" smtClean="0"/>
              <a:t>Estudios Sociales</a:t>
            </a:r>
          </a:p>
          <a:p>
            <a:r>
              <a:rPr lang="es-ES_tradnl" sz="2800" dirty="0" smtClean="0"/>
              <a:t>Ingles </a:t>
            </a:r>
          </a:p>
          <a:p>
            <a:r>
              <a:rPr lang="es-ES_tradnl" sz="2800" dirty="0" smtClean="0"/>
              <a:t>Español</a:t>
            </a:r>
          </a:p>
          <a:p>
            <a:r>
              <a:rPr lang="es-ES_tradnl" sz="2800" dirty="0" smtClean="0"/>
              <a:t>Educación Física</a:t>
            </a:r>
          </a:p>
          <a:p>
            <a:r>
              <a:rPr lang="es-ES_tradnl" sz="2800" dirty="0" smtClean="0"/>
              <a:t>Arte</a:t>
            </a:r>
          </a:p>
          <a:p>
            <a:r>
              <a:rPr lang="es-ES_tradnl" sz="2800" dirty="0" smtClean="0"/>
              <a:t>Música </a:t>
            </a:r>
          </a:p>
          <a:p>
            <a:r>
              <a:rPr lang="es-ES_tradnl" sz="2800" dirty="0" smtClean="0"/>
              <a:t>Salón Hogar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743200" y="609600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math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038600" y="1016913"/>
            <a:ext cx="2057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Math</a:t>
            </a:r>
            <a:r>
              <a:rPr lang="es-ES_tradnl" altLang="en-US" sz="2200" b="1" dirty="0" smtClean="0">
                <a:solidFill>
                  <a:srgbClr val="800080"/>
                </a:solidFill>
              </a:rPr>
              <a:t> </a:t>
            </a:r>
            <a:r>
              <a:rPr lang="es-ES_tradnl" altLang="en-US" sz="2200" b="1" dirty="0" err="1" smtClean="0">
                <a:solidFill>
                  <a:srgbClr val="800080"/>
                </a:solidFill>
              </a:rPr>
              <a:t>skills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981200" y="1524000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Science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276600" y="2083713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Social </a:t>
            </a:r>
            <a:r>
              <a:rPr lang="es-ES_tradnl" altLang="en-US" sz="2200" b="1" dirty="0" err="1" smtClean="0">
                <a:solidFill>
                  <a:srgbClr val="800080"/>
                </a:solidFill>
              </a:rPr>
              <a:t>Studies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438199" y="2540913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English (ELA)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847303" y="3074313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Spanish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276600" y="3481625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Physical</a:t>
            </a:r>
            <a:r>
              <a:rPr lang="es-ES_tradnl" altLang="en-US" sz="2200" b="1" dirty="0" smtClean="0">
                <a:solidFill>
                  <a:srgbClr val="800080"/>
                </a:solidFill>
              </a:rPr>
              <a:t> </a:t>
            </a:r>
            <a:r>
              <a:rPr lang="es-ES_tradnl" altLang="en-US" sz="2200" b="1" dirty="0" err="1" smtClean="0">
                <a:solidFill>
                  <a:srgbClr val="800080"/>
                </a:solidFill>
              </a:rPr>
              <a:t>Education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211826" y="4150657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Art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1676400" y="4608583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Music</a:t>
            </a:r>
            <a:endParaRPr lang="es-ES_tradnl" altLang="en-US" sz="2200" b="1" dirty="0">
              <a:solidFill>
                <a:srgbClr val="800080"/>
              </a:solidFill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569453" y="5087078"/>
            <a:ext cx="47244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err="1" smtClean="0">
                <a:solidFill>
                  <a:srgbClr val="800080"/>
                </a:solidFill>
              </a:rPr>
              <a:t>Homeroom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0" y="6087907"/>
            <a:ext cx="47244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_tradnl" altLang="en-US" sz="2800" b="1" dirty="0" smtClean="0"/>
              <a:t>Almuerzo</a:t>
            </a:r>
            <a:endParaRPr lang="es-ES_tradnl" altLang="en-US" sz="2800" i="1" dirty="0"/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2209800" y="6134073"/>
            <a:ext cx="1752600" cy="430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200" b="1" dirty="0" smtClean="0">
                <a:solidFill>
                  <a:srgbClr val="800080"/>
                </a:solidFill>
              </a:rPr>
              <a:t>Lunch</a:t>
            </a:r>
            <a:endParaRPr lang="es-ES_tradnl" altLang="en-US" sz="2200" i="1" dirty="0">
              <a:solidFill>
                <a:srgbClr val="800080"/>
              </a:solidFill>
            </a:endParaRPr>
          </a:p>
        </p:txBody>
      </p:sp>
      <p:pic>
        <p:nvPicPr>
          <p:cNvPr id="2050" name="Picture 2" descr="C:\Users\Faculty\AppData\Local\Microsoft\Windows\Temporary Internet Files\Content.IE5\EK187HAR\MC90033268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599" y="609599"/>
            <a:ext cx="1245197" cy="1129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Faculty\AppData\Local\Microsoft\Windows\Temporary Internet Files\Content.IE5\Y6D86QZU\MC90008894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4424" y="1591310"/>
            <a:ext cx="1239621" cy="129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Program Files (x86)\Microsoft Office\MEDIA\CAGCAT10\j0335112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907" y="1739443"/>
            <a:ext cx="895198" cy="895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Faculty\AppData\Local\Microsoft\Windows\Temporary Internet Files\Content.IE5\EK187HAR\MC90008895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106" y="2437293"/>
            <a:ext cx="1371600" cy="852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Faculty\AppData\Local\Microsoft\Windows\Temporary Internet Files\Content.IE5\ID6MG4ZU\MC900104836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588" y="3294579"/>
            <a:ext cx="1406236" cy="804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Faculty\AppData\Local\Microsoft\Windows\Temporary Internet Files\Content.IE5\ID6MG4ZU\MC900060327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059" y="4091236"/>
            <a:ext cx="1457878" cy="1034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Faculty\AppData\Local\Microsoft\Windows\Temporary Internet Files\Content.IE5\EK187HAR\MC900237397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186" y="5235524"/>
            <a:ext cx="1016721" cy="1097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Faculty\AppData\Local\Microsoft\Windows\Temporary Internet Files\Content.IE5\EK187HAR\MC900432654[1]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476" y="4150657"/>
            <a:ext cx="1085575" cy="108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Faculty\AppData\Local\Microsoft\Windows\Temporary Internet Files\Content.IE5\I4PJBFIF\MC900060286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925" y="5622569"/>
            <a:ext cx="1176507" cy="942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72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001000" cy="9906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PRACTICA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763000" cy="5867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I- </a:t>
            </a:r>
            <a:r>
              <a:rPr lang="en-US" sz="3600" u="sng" dirty="0" err="1" smtClean="0"/>
              <a:t>Vocabulario</a:t>
            </a:r>
            <a:r>
              <a:rPr lang="en-US" sz="3600" u="sng" dirty="0" smtClean="0"/>
              <a:t>: </a:t>
            </a:r>
            <a:r>
              <a:rPr lang="en-US" sz="3600" dirty="0" smtClean="0"/>
              <a:t>As a table group, look at the pieces of words. Join two pieces to form a word. Do not use any piece more than once.</a:t>
            </a:r>
          </a:p>
          <a:p>
            <a:endParaRPr lang="en-US" sz="3600" u="sng" dirty="0"/>
          </a:p>
        </p:txBody>
      </p:sp>
      <p:sp>
        <p:nvSpPr>
          <p:cNvPr id="4" name="TextBox 3"/>
          <p:cNvSpPr txBox="1"/>
          <p:nvPr/>
        </p:nvSpPr>
        <p:spPr>
          <a:xfrm rot="20840166">
            <a:off x="655518" y="3655367"/>
            <a:ext cx="777008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</a:rPr>
              <a:t>reno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20263253">
            <a:off x="1803980" y="2818114"/>
            <a:ext cx="490840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</a:rPr>
              <a:t>cil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157808">
            <a:off x="2919132" y="2579837"/>
            <a:ext cx="630301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</a:rPr>
              <a:t>nos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0024197">
            <a:off x="4172164" y="2710479"/>
            <a:ext cx="492443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</a:rPr>
              <a:t>pe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1220" y="4793451"/>
            <a:ext cx="628698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cur</a:t>
            </a:r>
          </a:p>
        </p:txBody>
      </p:sp>
      <p:sp>
        <p:nvSpPr>
          <p:cNvPr id="9" name="TextBox 8"/>
          <p:cNvSpPr txBox="1"/>
          <p:nvPr/>
        </p:nvSpPr>
        <p:spPr>
          <a:xfrm rot="1071996">
            <a:off x="2360137" y="3809998"/>
            <a:ext cx="559769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</a:rPr>
              <a:t>cia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0954290">
            <a:off x="4061558" y="4297356"/>
            <a:ext cx="713657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</a:rPr>
              <a:t>cien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492655">
            <a:off x="5088984" y="3650891"/>
            <a:ext cx="458780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so</a:t>
            </a:r>
          </a:p>
        </p:txBody>
      </p:sp>
      <p:sp>
        <p:nvSpPr>
          <p:cNvPr id="12" name="TextBox 11"/>
          <p:cNvSpPr txBox="1"/>
          <p:nvPr/>
        </p:nvSpPr>
        <p:spPr>
          <a:xfrm rot="20395521">
            <a:off x="5077437" y="2635780"/>
            <a:ext cx="492443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go</a:t>
            </a:r>
          </a:p>
        </p:txBody>
      </p:sp>
      <p:sp>
        <p:nvSpPr>
          <p:cNvPr id="13" name="TextBox 12"/>
          <p:cNvSpPr txBox="1"/>
          <p:nvPr/>
        </p:nvSpPr>
        <p:spPr>
          <a:xfrm rot="1033238">
            <a:off x="519492" y="5748970"/>
            <a:ext cx="851515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alum</a:t>
            </a:r>
          </a:p>
        </p:txBody>
      </p:sp>
      <p:sp>
        <p:nvSpPr>
          <p:cNvPr id="14" name="TextBox 13"/>
          <p:cNvSpPr txBox="1"/>
          <p:nvPr/>
        </p:nvSpPr>
        <p:spPr>
          <a:xfrm rot="20135791">
            <a:off x="2528574" y="4909990"/>
            <a:ext cx="663964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</a:rPr>
              <a:t>nue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604508">
            <a:off x="3402755" y="3426766"/>
            <a:ext cx="679994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</a:rPr>
              <a:t>ami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9881418">
            <a:off x="3904031" y="5489257"/>
            <a:ext cx="492443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</a:rPr>
              <a:t>vo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89292" y="4908749"/>
            <a:ext cx="595035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</a:rPr>
              <a:t>mo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494025">
            <a:off x="4887660" y="6014607"/>
            <a:ext cx="628698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</a:rPr>
              <a:t>difi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20293071">
            <a:off x="2118592" y="5924448"/>
            <a:ext cx="989373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</a:rPr>
              <a:t>queña</a:t>
            </a:r>
            <a:endParaRPr lang="en-US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64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smtClean="0">
                <a:solidFill>
                  <a:srgbClr val="FF0000"/>
                </a:solidFill>
              </a:rPr>
              <a:t>Practica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04800" y="914400"/>
            <a:ext cx="8686800" cy="59436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smtClean="0">
                <a:solidFill>
                  <a:srgbClr val="FF0000"/>
                </a:solidFill>
              </a:rPr>
              <a:t>II- </a:t>
            </a:r>
            <a:r>
              <a:rPr lang="en-US" u="sng" smtClean="0"/>
              <a:t>Gramatica: </a:t>
            </a:r>
            <a:r>
              <a:rPr lang="en-US" smtClean="0"/>
              <a:t>Copy and complete the story with the correct words. MAKE SURE you use different types of words, including nouns, adjectives, and verbs.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mtClean="0"/>
              <a:t>	</a:t>
            </a:r>
            <a:r>
              <a:rPr lang="en-US" i="1" smtClean="0"/>
              <a:t>¿(1)________</a:t>
            </a:r>
            <a:r>
              <a:rPr lang="en-US" smtClean="0"/>
              <a:t> son los muchachos? El muchacho _______ Diego y la muchacha es Marta. Marta es una ________ de Diego y Diego es un _________ de Marta. Son alumnos en la misma ___________. Son alumnos _________. ¿Como son? Diego es ________ y Marta es _________. ¿De ________ nacionalidad son? Son ____________.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3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/>
        </p:nvSpPr>
        <p:spPr>
          <a:xfrm>
            <a:off x="152400" y="914400"/>
            <a:ext cx="8991600" cy="4953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600" b="1" dirty="0" smtClean="0">
                <a:solidFill>
                  <a:srgbClr val="FF0000"/>
                </a:solidFill>
                <a:cs typeface="Times New Roman" pitchFamily="18" charset="0"/>
              </a:rPr>
              <a:t>III- </a:t>
            </a:r>
            <a:r>
              <a:rPr lang="es-ES_tradnl" altLang="en-US" sz="3600" u="sng" dirty="0" smtClean="0">
                <a:cs typeface="Times New Roman" pitchFamily="18" charset="0"/>
              </a:rPr>
              <a:t>Palabras Interrogativas: </a:t>
            </a:r>
            <a:r>
              <a:rPr lang="es-ES_tradnl" altLang="en-US" sz="3600" dirty="0" smtClean="0">
                <a:cs typeface="Times New Roman" pitchFamily="18" charset="0"/>
              </a:rPr>
              <a:t>Copia y completa.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s-ES_tradnl" altLang="en-US" sz="3600" dirty="0" smtClean="0"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600" dirty="0" smtClean="0">
                <a:cs typeface="Times New Roman" pitchFamily="18" charset="0"/>
              </a:rPr>
              <a:t>¿_________ es el muchacho?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600" dirty="0" smtClean="0">
                <a:cs typeface="Times New Roman" pitchFamily="18" charset="0"/>
              </a:rPr>
              <a:t>	-El muchacho es </a:t>
            </a:r>
            <a:r>
              <a:rPr lang="es-ES_tradnl" altLang="en-US" sz="3600" i="1" dirty="0" smtClean="0">
                <a:cs typeface="Times New Roman" pitchFamily="18" charset="0"/>
              </a:rPr>
              <a:t>guapo.</a:t>
            </a:r>
            <a:endParaRPr lang="es-ES_tradnl" altLang="en-US" sz="3600" dirty="0" smtClean="0"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600" dirty="0" smtClean="0">
                <a:cs typeface="Times New Roman" pitchFamily="18" charset="0"/>
              </a:rPr>
              <a:t>2.   ¿_________ son de Perú?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600" dirty="0" smtClean="0">
                <a:cs typeface="Times New Roman" pitchFamily="18" charset="0"/>
              </a:rPr>
              <a:t>	-</a:t>
            </a:r>
            <a:r>
              <a:rPr lang="es-ES_tradnl" altLang="en-US" sz="3600" i="1" dirty="0" smtClean="0">
                <a:cs typeface="Times New Roman" pitchFamily="18" charset="0"/>
              </a:rPr>
              <a:t>Las muchachas</a:t>
            </a:r>
            <a:r>
              <a:rPr lang="es-ES_tradnl" altLang="en-US" sz="3600" dirty="0" smtClean="0">
                <a:cs typeface="Times New Roman" pitchFamily="18" charset="0"/>
              </a:rPr>
              <a:t> son de Perú.</a:t>
            </a:r>
          </a:p>
          <a:p>
            <a:pPr marL="609600" indent="-609600">
              <a:lnSpc>
                <a:spcPct val="80000"/>
              </a:lnSpc>
              <a:buFontTx/>
              <a:buAutoNum type="arabicPeriod" startAt="3"/>
            </a:pPr>
            <a:r>
              <a:rPr lang="es-ES_tradnl" altLang="en-US" sz="3600" dirty="0" smtClean="0">
                <a:cs typeface="Times New Roman" pitchFamily="18" charset="0"/>
              </a:rPr>
              <a:t>¿_________ es el amigo de Alejandra?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600" dirty="0" smtClean="0">
                <a:cs typeface="Times New Roman" pitchFamily="18" charset="0"/>
              </a:rPr>
              <a:t>	-El amigo de Alejandra es </a:t>
            </a:r>
            <a:r>
              <a:rPr lang="es-ES_tradnl" altLang="en-US" sz="3600" i="1" dirty="0" smtClean="0">
                <a:cs typeface="Times New Roman" pitchFamily="18" charset="0"/>
              </a:rPr>
              <a:t>de Perú</a:t>
            </a:r>
            <a:r>
              <a:rPr lang="es-ES_tradnl" altLang="en-US" sz="3600" dirty="0" smtClean="0">
                <a:cs typeface="Times New Roman" pitchFamily="18" charset="0"/>
              </a:rPr>
              <a:t> también.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600" dirty="0" smtClean="0">
                <a:cs typeface="Times New Roman" pitchFamily="18" charset="0"/>
              </a:rPr>
              <a:t>4.   ¿_________ son las muchachas?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600" dirty="0" smtClean="0">
                <a:cs typeface="Times New Roman" pitchFamily="18" charset="0"/>
              </a:rPr>
              <a:t>	- Las muchachas son </a:t>
            </a:r>
            <a:r>
              <a:rPr lang="es-ES_tradnl" altLang="en-US" sz="3600" i="1" dirty="0" smtClean="0">
                <a:cs typeface="Times New Roman" pitchFamily="18" charset="0"/>
              </a:rPr>
              <a:t>simpáticas.</a:t>
            </a:r>
            <a:endParaRPr lang="es-ES_tradnl" altLang="en-US" sz="3600" i="1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59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0384" y="1332271"/>
            <a:ext cx="8382000" cy="4800600"/>
          </a:xfrm>
        </p:spPr>
        <p:txBody>
          <a:bodyPr>
            <a:norm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altLang="en-US" sz="3200" dirty="0"/>
              <a:t>WORKBOOK:</a:t>
            </a:r>
          </a:p>
          <a:p>
            <a:pPr lvl="2"/>
            <a:r>
              <a:rPr lang="en-US" altLang="en-US" dirty="0" err="1"/>
              <a:t>Completa</a:t>
            </a:r>
            <a:r>
              <a:rPr lang="en-US" altLang="en-US" dirty="0"/>
              <a:t> p. 1.5-1.6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US" altLang="en-US" sz="32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3200" dirty="0" smtClean="0"/>
              <a:t>SIGN </a:t>
            </a:r>
            <a:r>
              <a:rPr lang="en-US" altLang="en-US" sz="3200" u="sng" dirty="0" smtClean="0"/>
              <a:t>Quiz A</a:t>
            </a:r>
            <a:r>
              <a:rPr lang="en-US" altLang="en-US" sz="3200" dirty="0" smtClean="0"/>
              <a:t> by NO LATER than FRIDAY!!</a:t>
            </a:r>
            <a:endParaRPr lang="en-US" altLang="en-US" sz="3200" dirty="0"/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US" altLang="en-US" sz="3200" dirty="0" smtClean="0"/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sz="3200" u="sng" dirty="0" smtClean="0"/>
              <a:t>Quiz B</a:t>
            </a:r>
            <a:r>
              <a:rPr lang="en-US" altLang="en-US" sz="3200" dirty="0" smtClean="0"/>
              <a:t> is TOMORROW!!</a:t>
            </a:r>
          </a:p>
          <a:p>
            <a:pPr lvl="2"/>
            <a:r>
              <a:rPr lang="en-US" altLang="en-US" dirty="0" smtClean="0"/>
              <a:t>Adjectives</a:t>
            </a:r>
          </a:p>
          <a:p>
            <a:pPr lvl="2"/>
            <a:r>
              <a:rPr lang="en-US" altLang="en-US" dirty="0" smtClean="0"/>
              <a:t>Question Words </a:t>
            </a:r>
            <a:r>
              <a:rPr lang="en-US" altLang="en-US" i="1" dirty="0" smtClean="0"/>
              <a:t>(</a:t>
            </a:r>
            <a:r>
              <a:rPr lang="en-US" altLang="en-US" i="1" smtClean="0"/>
              <a:t>with accents)</a:t>
            </a:r>
            <a:endParaRPr lang="en-US" altLang="en-US" dirty="0" smtClean="0"/>
          </a:p>
          <a:p>
            <a:pPr marL="914400" lvl="2" indent="0">
              <a:buNone/>
            </a:pPr>
            <a:endParaRPr lang="en-US" altLang="en-US" dirty="0" smtClean="0"/>
          </a:p>
          <a:p>
            <a:pPr eaLnBrk="1" hangingPunct="1"/>
            <a:endParaRPr lang="en-US" altLang="en-US" sz="3200" dirty="0" smtClean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680884" y="304800"/>
            <a:ext cx="80010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48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Tarea</a:t>
            </a:r>
            <a:r>
              <a:rPr lang="en-US" altLang="en-US" sz="4800" b="1" dirty="0">
                <a:solidFill>
                  <a:srgbClr val="FF0000"/>
                </a:solidFill>
                <a:latin typeface="Calibri" panose="020F0502020204030204" pitchFamily="34" charset="0"/>
              </a:rPr>
              <a:t> # </a:t>
            </a:r>
            <a:r>
              <a:rPr lang="en-US" altLang="en-US" sz="4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13</a:t>
            </a:r>
            <a:endParaRPr lang="en-US" altLang="en-US" sz="48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33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5324</TotalTime>
  <Words>208</Words>
  <Application>Microsoft Office PowerPoint</Application>
  <PresentationFormat>On-screen Show (4:3)</PresentationFormat>
  <Paragraphs>73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Me llamo ___________   Clase 601 La fecha es el 10 de octubre del 2017</vt:lpstr>
      <vt:lpstr>Vocabulario: Las clases en la escuela</vt:lpstr>
      <vt:lpstr>PRACTICA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Clase 601 La fecha es el 9 de noviembre del 2015</dc:title>
  <dc:creator>Helen Zumaeta</dc:creator>
  <cp:lastModifiedBy>Helen Zumaeta</cp:lastModifiedBy>
  <cp:revision>18</cp:revision>
  <dcterms:created xsi:type="dcterms:W3CDTF">2016-10-19T14:51:54Z</dcterms:created>
  <dcterms:modified xsi:type="dcterms:W3CDTF">2017-10-10T16:54:16Z</dcterms:modified>
</cp:coreProperties>
</file>